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9" r:id="rId9"/>
    <p:sldId id="270" r:id="rId10"/>
    <p:sldId id="272" r:id="rId11"/>
    <p:sldId id="273" r:id="rId12"/>
    <p:sldId id="278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08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08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4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54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58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56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51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55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8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8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99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3121-EE26-41B1-B6E2-646AC69C47B3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3356992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Zájmena</a:t>
            </a:r>
          </a:p>
        </p:txBody>
      </p:sp>
    </p:spTree>
    <p:extLst>
      <p:ext uri="{BB962C8B-B14F-4D97-AF65-F5344CB8AC3E}">
        <p14:creationId xmlns:p14="http://schemas.microsoft.com/office/powerpoint/2010/main" val="141895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Skloňování zájmen ten a náš</a:t>
            </a:r>
            <a:br>
              <a:rPr lang="cs-CZ" dirty="0"/>
            </a:br>
            <a:r>
              <a:rPr lang="cs-CZ" dirty="0"/>
              <a:t>jednotné číslo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387010"/>
              </p:ext>
            </p:extLst>
          </p:nvPr>
        </p:nvGraphicFramePr>
        <p:xfrm>
          <a:off x="395536" y="1412771"/>
          <a:ext cx="8229600" cy="532859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ten náš</a:t>
                      </a: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ta naše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to naše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>
                          <a:latin typeface="+mn-lt"/>
                        </a:rPr>
                        <a:t>toho našeho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té naší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toho našeho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tomu našemu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té naší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tomu našemu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875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ten náš (než.)</a:t>
                      </a:r>
                    </a:p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toho našeho (živ.)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tu naši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to naše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o tom našem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té naší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tom našem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 tím naším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tou naší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tím naším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731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Skloňování zájmen ten a náš</a:t>
            </a:r>
            <a:br>
              <a:rPr lang="cs-CZ" dirty="0"/>
            </a:br>
            <a:r>
              <a:rPr lang="cs-CZ" dirty="0"/>
              <a:t>množné číslo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800695"/>
              </p:ext>
            </p:extLst>
          </p:nvPr>
        </p:nvGraphicFramePr>
        <p:xfrm>
          <a:off x="457200" y="1412775"/>
          <a:ext cx="8229600" cy="527511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ti naši (živ.)</a:t>
                      </a:r>
                    </a:p>
                    <a:p>
                      <a:r>
                        <a:rPr lang="cs-CZ" sz="2400" b="0" dirty="0">
                          <a:latin typeface="+mn-lt"/>
                        </a:rPr>
                        <a:t>ty naše (než.)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ty naše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ta naše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těch našich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těm našim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679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ty naše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ty naše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to naše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těch našich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těmi našimi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595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Skloňování zájmen ten a náš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4A9679-4309-49EE-91B9-32E47F54B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/>
              <a:t>V koncovkách zájmen </a:t>
            </a:r>
            <a:r>
              <a:rPr lang="cs-CZ" dirty="0">
                <a:solidFill>
                  <a:srgbClr val="FF0000"/>
                </a:solidFill>
              </a:rPr>
              <a:t>ten </a:t>
            </a:r>
            <a:r>
              <a:rPr lang="cs-CZ" dirty="0"/>
              <a:t>a</a:t>
            </a:r>
            <a:r>
              <a:rPr lang="cs-CZ" dirty="0">
                <a:solidFill>
                  <a:srgbClr val="FF0000"/>
                </a:solidFill>
              </a:rPr>
              <a:t> náš </a:t>
            </a:r>
            <a:r>
              <a:rPr lang="cs-CZ" dirty="0"/>
              <a:t>napíšeme krátké </a:t>
            </a:r>
            <a:r>
              <a:rPr lang="cs-CZ" dirty="0">
                <a:solidFill>
                  <a:srgbClr val="FF0000"/>
                </a:solidFill>
              </a:rPr>
              <a:t>i</a:t>
            </a:r>
            <a:r>
              <a:rPr lang="cs-CZ" dirty="0"/>
              <a:t> v těch pádech, kde má zájmeno </a:t>
            </a:r>
            <a:r>
              <a:rPr lang="cs-CZ" dirty="0">
                <a:solidFill>
                  <a:srgbClr val="FF0000"/>
                </a:solidFill>
              </a:rPr>
              <a:t>ten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krátkou samohlásku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nebo </a:t>
            </a:r>
            <a:r>
              <a:rPr lang="cs-CZ" dirty="0">
                <a:solidFill>
                  <a:srgbClr val="00B050"/>
                </a:solidFill>
              </a:rPr>
              <a:t>ě</a:t>
            </a:r>
            <a:r>
              <a:rPr lang="cs-CZ" dirty="0"/>
              <a:t>.</a:t>
            </a:r>
          </a:p>
          <a:p>
            <a:r>
              <a:rPr lang="cs-CZ" dirty="0"/>
              <a:t>			( T</a:t>
            </a:r>
            <a:r>
              <a:rPr lang="cs-CZ" u="sng" dirty="0"/>
              <a:t>U</a:t>
            </a:r>
            <a:r>
              <a:rPr lang="cs-CZ" dirty="0"/>
              <a:t> NAŠ</a:t>
            </a:r>
            <a:r>
              <a:rPr lang="cs-CZ" u="sng" dirty="0"/>
              <a:t>I </a:t>
            </a:r>
            <a:r>
              <a:rPr lang="cs-CZ" dirty="0"/>
              <a:t>)</a:t>
            </a:r>
          </a:p>
          <a:p>
            <a:r>
              <a:rPr lang="cs-CZ" dirty="0"/>
              <a:t>V koncovkách zájmen </a:t>
            </a:r>
            <a:r>
              <a:rPr lang="cs-CZ" dirty="0">
                <a:solidFill>
                  <a:srgbClr val="FF0000"/>
                </a:solidFill>
              </a:rPr>
              <a:t>ten náš </a:t>
            </a:r>
            <a:r>
              <a:rPr lang="cs-CZ" dirty="0"/>
              <a:t>napíšeme  dlouhé 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 v pádech, kde má zájmeno </a:t>
            </a:r>
            <a:r>
              <a:rPr lang="cs-CZ" dirty="0">
                <a:solidFill>
                  <a:srgbClr val="FF0000"/>
                </a:solidFill>
              </a:rPr>
              <a:t>ten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dlouhou</a:t>
            </a:r>
            <a:r>
              <a:rPr lang="cs-CZ" dirty="0"/>
              <a:t> samohlásku nebo </a:t>
            </a:r>
            <a:r>
              <a:rPr lang="cs-CZ" dirty="0">
                <a:solidFill>
                  <a:srgbClr val="00B050"/>
                </a:solidFill>
              </a:rPr>
              <a:t>dvojhlásku ou</a:t>
            </a:r>
            <a:r>
              <a:rPr lang="cs-CZ" dirty="0"/>
              <a:t>.</a:t>
            </a:r>
            <a:r>
              <a:rPr lang="cs-CZ" u="sng" dirty="0"/>
              <a:t> </a:t>
            </a:r>
          </a:p>
          <a:p>
            <a:r>
              <a:rPr lang="cs-CZ" dirty="0"/>
              <a:t>			(T</a:t>
            </a:r>
            <a:r>
              <a:rPr lang="cs-CZ" u="sng" dirty="0"/>
              <a:t>É</a:t>
            </a:r>
            <a:r>
              <a:rPr lang="cs-CZ" dirty="0"/>
              <a:t> NAŠ</a:t>
            </a:r>
            <a:r>
              <a:rPr lang="cs-CZ" u="sng" dirty="0"/>
              <a:t>Í</a:t>
            </a:r>
            <a:r>
              <a:rPr lang="cs-CZ" dirty="0"/>
              <a:t>, T</a:t>
            </a:r>
            <a:r>
              <a:rPr lang="cs-CZ" u="sng" dirty="0"/>
              <a:t>OU</a:t>
            </a:r>
            <a:r>
              <a:rPr lang="cs-CZ" dirty="0"/>
              <a:t> NAŠ</a:t>
            </a:r>
            <a:r>
              <a:rPr lang="cs-CZ" u="sng" dirty="0"/>
              <a:t>Í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276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Skloňování zájmen můj (tvůj, svůj)</a:t>
            </a:r>
            <a:br>
              <a:rPr lang="cs-CZ" dirty="0"/>
            </a:br>
            <a:r>
              <a:rPr lang="cs-CZ" dirty="0"/>
              <a:t>jednotné číslo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19877"/>
              </p:ext>
            </p:extLst>
          </p:nvPr>
        </p:nvGraphicFramePr>
        <p:xfrm>
          <a:off x="457200" y="1412775"/>
          <a:ext cx="8229600" cy="508240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můj (pes, dům)</a:t>
                      </a: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má, moje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mé, moje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>
                          <a:latin typeface="+mn-lt"/>
                        </a:rPr>
                        <a:t>mého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mé, mojí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mého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mému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mé, mojí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mému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679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mého (psa), můj (dům)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mou, moji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mé, moje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můj (pane)!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má! moje!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aseline="0" dirty="0"/>
                        <a:t>mé! moje!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o mém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mé, mojí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mém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 mým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mou, mojí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mým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129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Skloňování </a:t>
            </a:r>
            <a:r>
              <a:rPr lang="cs-CZ"/>
              <a:t>zájmen můj</a:t>
            </a:r>
            <a:br>
              <a:rPr lang="cs-CZ" dirty="0"/>
            </a:br>
            <a:r>
              <a:rPr lang="cs-CZ" dirty="0"/>
              <a:t>množné číslo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796806"/>
              </p:ext>
            </p:extLst>
          </p:nvPr>
        </p:nvGraphicFramePr>
        <p:xfrm>
          <a:off x="457200" y="1412775"/>
          <a:ext cx="8229600" cy="527511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30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mí, moji (psi) </a:t>
                      </a:r>
                    </a:p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mé, moje (domy)</a:t>
                      </a: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mé, moje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má, moje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mých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mým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679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mé, moje (psy, domy)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mé, moje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má, moje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mí, moji!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mé! moje!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aseline="0" dirty="0"/>
                        <a:t>má! moje!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mých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(s) mými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28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Skloňování vztažného zájmena  jenž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59A0AC3-D70F-48C1-BBE4-C318FA3A2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859172"/>
              </p:ext>
            </p:extLst>
          </p:nvPr>
        </p:nvGraphicFramePr>
        <p:xfrm>
          <a:off x="179513" y="1052736"/>
          <a:ext cx="8876227" cy="544909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198452814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71109294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16185498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2416365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6637373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250444014"/>
                    </a:ext>
                  </a:extLst>
                </a:gridCol>
                <a:gridCol w="1315388">
                  <a:extLst>
                    <a:ext uri="{9D8B030D-6E8A-4147-A177-3AD203B41FA5}">
                      <a16:colId xmlns:a16="http://schemas.microsoft.com/office/drawing/2014/main" val="4261205589"/>
                    </a:ext>
                  </a:extLst>
                </a:gridCol>
              </a:tblGrid>
              <a:tr h="398560">
                <a:tc rowSpan="2">
                  <a:txBody>
                    <a:bodyPr/>
                    <a:lstStyle/>
                    <a:p>
                      <a:r>
                        <a:rPr lang="cs-CZ" dirty="0"/>
                        <a:t>pád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jednotné číslo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množné číslo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926598"/>
                  </a:ext>
                </a:extLst>
              </a:tr>
              <a:tr h="6534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střední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mužský rod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ženský rod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střední rod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694340"/>
                  </a:ext>
                </a:extLst>
              </a:tr>
              <a:tr h="696571">
                <a:tc>
                  <a:txBody>
                    <a:bodyPr/>
                    <a:lstStyle/>
                    <a:p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jenž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jež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jež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již, jež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/>
                        <a:t>jež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jež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393043"/>
                  </a:ext>
                </a:extLst>
              </a:tr>
              <a:tr h="528977">
                <a:tc>
                  <a:txBody>
                    <a:bodyPr/>
                    <a:lstStyle/>
                    <a:p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jehož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jíž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jehož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jichž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352777"/>
                  </a:ext>
                </a:extLst>
              </a:tr>
              <a:tr h="696571"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jíž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jimž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4584"/>
                  </a:ext>
                </a:extLst>
              </a:tr>
              <a:tr h="528091">
                <a:tc>
                  <a:txBody>
                    <a:bodyPr/>
                    <a:lstStyle/>
                    <a:p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jehož, jejž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již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610755"/>
                  </a:ext>
                </a:extLst>
              </a:tr>
              <a:tr h="528977">
                <a:tc>
                  <a:txBody>
                    <a:bodyPr/>
                    <a:lstStyle/>
                    <a:p>
                      <a:r>
                        <a:rPr lang="cs-CZ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1447"/>
                  </a:ext>
                </a:extLst>
              </a:tr>
              <a:tr h="721339">
                <a:tc>
                  <a:txBody>
                    <a:bodyPr/>
                    <a:lstStyle/>
                    <a:p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němž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níž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němž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nichž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2723"/>
                  </a:ext>
                </a:extLst>
              </a:tr>
              <a:tr h="696571">
                <a:tc>
                  <a:txBody>
                    <a:bodyPr/>
                    <a:lstStyle/>
                    <a:p>
                      <a:r>
                        <a:rPr lang="cs-CZ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jímž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jíž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jímž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jimiž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8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6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Druhy zájmen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369749"/>
              </p:ext>
            </p:extLst>
          </p:nvPr>
        </p:nvGraphicFramePr>
        <p:xfrm>
          <a:off x="457200" y="1556792"/>
          <a:ext cx="8229600" cy="475252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788">
                <a:tc>
                  <a:txBody>
                    <a:bodyPr/>
                    <a:lstStyle/>
                    <a:p>
                      <a:r>
                        <a:rPr lang="cs-CZ" b="0" dirty="0"/>
                        <a:t>osobní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já, ty on, ona, ono,</a:t>
                      </a:r>
                      <a:r>
                        <a:rPr lang="cs-CZ" b="0" baseline="0" dirty="0"/>
                        <a:t> my, vy, oni, ony, ona, se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788">
                <a:tc>
                  <a:txBody>
                    <a:bodyPr/>
                    <a:lstStyle/>
                    <a:p>
                      <a:r>
                        <a:rPr lang="cs-CZ" dirty="0"/>
                        <a:t>ukazovací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ten, tento, tenhle, takový, týž, tentýž, onen, sám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788">
                <a:tc>
                  <a:txBody>
                    <a:bodyPr/>
                    <a:lstStyle/>
                    <a:p>
                      <a:r>
                        <a:rPr lang="cs-CZ" dirty="0"/>
                        <a:t>přivlastňovací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můj, tvůj, svůj,</a:t>
                      </a:r>
                      <a:r>
                        <a:rPr lang="cs-CZ" baseline="0" dirty="0"/>
                        <a:t> náš, váš, jeho, její, jejich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788">
                <a:tc>
                  <a:txBody>
                    <a:bodyPr/>
                    <a:lstStyle/>
                    <a:p>
                      <a:r>
                        <a:rPr lang="cs-CZ"/>
                        <a:t>tázací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kdo, co, jaký, který , čí,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788">
                <a:tc>
                  <a:txBody>
                    <a:bodyPr/>
                    <a:lstStyle/>
                    <a:p>
                      <a:r>
                        <a:rPr lang="cs-CZ" dirty="0"/>
                        <a:t>vztažná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kdo, co, jaký, který , čí, jenž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3801">
                <a:tc>
                  <a:txBody>
                    <a:bodyPr/>
                    <a:lstStyle/>
                    <a:p>
                      <a:r>
                        <a:rPr lang="cs-CZ" dirty="0"/>
                        <a:t>neurčitá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někdo,</a:t>
                      </a:r>
                      <a:r>
                        <a:rPr lang="cs-CZ" baseline="0" dirty="0"/>
                        <a:t> něco, nějaký, něčí</a:t>
                      </a:r>
                    </a:p>
                    <a:p>
                      <a:r>
                        <a:rPr lang="cs-CZ" baseline="0" dirty="0"/>
                        <a:t>kdosi , cosi, jakýsi, čísi</a:t>
                      </a:r>
                    </a:p>
                    <a:p>
                      <a:r>
                        <a:rPr lang="cs-CZ" baseline="0" dirty="0"/>
                        <a:t>kdokoli, cokoli, jakýkoli, číkoli</a:t>
                      </a:r>
                    </a:p>
                    <a:p>
                      <a:r>
                        <a:rPr lang="cs-CZ" baseline="0" dirty="0"/>
                        <a:t>leckdo, lecco, lecjaký, lecčí</a:t>
                      </a:r>
                    </a:p>
                    <a:p>
                      <a:r>
                        <a:rPr lang="cs-CZ" baseline="0" dirty="0"/>
                        <a:t>ledakdo…, málokdo…,       </a:t>
                      </a:r>
                    </a:p>
                    <a:p>
                      <a:r>
                        <a:rPr lang="cs-CZ" baseline="0" dirty="0"/>
                        <a:t>všechen, každý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788">
                <a:tc>
                  <a:txBody>
                    <a:bodyPr/>
                    <a:lstStyle/>
                    <a:p>
                      <a:r>
                        <a:rPr lang="cs-CZ" dirty="0"/>
                        <a:t>záporná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nikdo, nic, nijaký, ničí, žádný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Zájmena osobní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43204" y="1507612"/>
            <a:ext cx="40401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bezrodá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nelze určit </a:t>
            </a:r>
          </a:p>
          <a:p>
            <a:pPr marL="0" indent="0">
              <a:buNone/>
            </a:pPr>
            <a:r>
              <a:rPr lang="cs-CZ" dirty="0"/>
              <a:t>		    rod zájmena</a:t>
            </a:r>
          </a:p>
          <a:p>
            <a:pPr marL="0" indent="0">
              <a:buNone/>
            </a:pPr>
            <a:r>
              <a:rPr lang="cs-CZ" dirty="0"/>
              <a:t>Zájmeno, ze kterého nepoznáme rod, nazýváme 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00B050"/>
                </a:solidFill>
              </a:rPr>
              <a:t>bezrodé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( já, ty, my, vy , se)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   </a:t>
            </a:r>
            <a:r>
              <a:rPr lang="cs-CZ" dirty="0" err="1"/>
              <a:t>r.mužský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Zájmeno, ze kterého poznáme rod, nazýváme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4000" dirty="0">
                <a:solidFill>
                  <a:srgbClr val="00B050"/>
                </a:solidFill>
              </a:rPr>
              <a:t>rodové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(ten, ta, to, on, ona, ono)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899592" y="2564904"/>
            <a:ext cx="64807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já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1691680" y="2888940"/>
            <a:ext cx="86409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932040" y="2607405"/>
            <a:ext cx="79208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ten</a:t>
            </a:r>
          </a:p>
        </p:txBody>
      </p:sp>
      <p:sp>
        <p:nvSpPr>
          <p:cNvPr id="14" name="Šipka doprava 13"/>
          <p:cNvSpPr/>
          <p:nvPr/>
        </p:nvSpPr>
        <p:spPr>
          <a:xfrm flipV="1">
            <a:off x="5940152" y="2911799"/>
            <a:ext cx="648072" cy="851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text 6">
            <a:extLst>
              <a:ext uri="{FF2B5EF4-FFF2-40B4-BE49-F238E27FC236}">
                <a16:creationId xmlns:a16="http://schemas.microsoft.com/office/drawing/2014/main" id="{2CA8EF7F-9731-4F18-9ABF-7044BFDB5922}"/>
              </a:ext>
            </a:extLst>
          </p:cNvPr>
          <p:cNvSpPr txBox="1">
            <a:spLocks/>
          </p:cNvSpPr>
          <p:nvPr/>
        </p:nvSpPr>
        <p:spPr>
          <a:xfrm>
            <a:off x="4646612" y="1507612"/>
            <a:ext cx="4040188" cy="6397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rodová</a:t>
            </a:r>
          </a:p>
        </p:txBody>
      </p:sp>
    </p:spTree>
    <p:extLst>
      <p:ext uri="{BB962C8B-B14F-4D97-AF65-F5344CB8AC3E}">
        <p14:creationId xmlns:p14="http://schemas.microsoft.com/office/powerpoint/2010/main" val="52383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Skloňování zájmen já, ty, se, my, vy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834821"/>
              </p:ext>
            </p:extLst>
          </p:nvPr>
        </p:nvGraphicFramePr>
        <p:xfrm>
          <a:off x="467544" y="1600200"/>
          <a:ext cx="8219256" cy="463711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931929365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1050295474"/>
                    </a:ext>
                  </a:extLst>
                </a:gridCol>
              </a:tblGrid>
              <a:tr h="579639">
                <a:tc>
                  <a:txBody>
                    <a:bodyPr/>
                    <a:lstStyle/>
                    <a:p>
                      <a:r>
                        <a:rPr lang="cs-CZ" sz="2400" b="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 ---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mě</a:t>
                      </a:r>
                      <a:r>
                        <a:rPr lang="cs-CZ" sz="2400" dirty="0"/>
                        <a:t>, 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tě</a:t>
                      </a:r>
                      <a:r>
                        <a:rPr lang="cs-CZ" sz="2400" dirty="0"/>
                        <a:t>, tebe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sebe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mi, mně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ti, tobě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si, sobě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vám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mě</a:t>
                      </a:r>
                      <a:r>
                        <a:rPr lang="cs-CZ" sz="2400" dirty="0"/>
                        <a:t>, 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70C0"/>
                          </a:solidFill>
                        </a:rPr>
                        <a:t>tě</a:t>
                      </a:r>
                      <a:r>
                        <a:rPr lang="cs-CZ" sz="2400" dirty="0"/>
                        <a:t>, tebe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se, sebe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o mně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o  tobě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sobě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vás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mnou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tebou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sebou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námi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vámi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28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Sebou – s sebou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2202" y="1628800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dirty="0"/>
              <a:t>Vzal mě </a:t>
            </a:r>
            <a:r>
              <a:rPr lang="cs-CZ" dirty="0">
                <a:solidFill>
                  <a:srgbClr val="00B050"/>
                </a:solidFill>
              </a:rPr>
              <a:t>s sebou</a:t>
            </a:r>
            <a:r>
              <a:rPr lang="cs-CZ" dirty="0"/>
              <a:t>.          Byl tam </a:t>
            </a:r>
            <a:r>
              <a:rPr lang="cs-CZ" dirty="0">
                <a:solidFill>
                  <a:srgbClr val="00B050"/>
                </a:solidFill>
              </a:rPr>
              <a:t>se mnou</a:t>
            </a:r>
            <a:r>
              <a:rPr lang="cs-CZ" dirty="0"/>
              <a:t>.    </a:t>
            </a:r>
          </a:p>
          <a:p>
            <a:pPr marL="0" indent="0">
              <a:buNone/>
            </a:pPr>
            <a:r>
              <a:rPr lang="cs-CZ" dirty="0"/>
              <a:t>Vzali jsme </a:t>
            </a:r>
            <a:r>
              <a:rPr lang="cs-CZ" dirty="0">
                <a:solidFill>
                  <a:srgbClr val="00B050"/>
                </a:solidFill>
              </a:rPr>
              <a:t>s sebou</a:t>
            </a:r>
            <a:r>
              <a:rPr lang="cs-CZ" dirty="0"/>
              <a:t> psa        Byli jsme tam </a:t>
            </a:r>
            <a:r>
              <a:rPr lang="cs-CZ" dirty="0">
                <a:solidFill>
                  <a:srgbClr val="00B050"/>
                </a:solidFill>
              </a:rPr>
              <a:t>se               				        psem.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                          </a:t>
            </a:r>
            <a:r>
              <a:rPr lang="cs-CZ" sz="3600" dirty="0">
                <a:solidFill>
                  <a:srgbClr val="00B050"/>
                </a:solidFill>
              </a:rPr>
              <a:t>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kým, čím?</a:t>
            </a:r>
          </a:p>
          <a:p>
            <a:pPr marL="0" indent="0">
              <a:buNone/>
            </a:pPr>
            <a:r>
              <a:rPr lang="cs-CZ" dirty="0"/>
              <a:t>Honza </a:t>
            </a:r>
            <a:r>
              <a:rPr lang="cs-CZ" dirty="0">
                <a:solidFill>
                  <a:srgbClr val="0070C0"/>
                </a:solidFill>
              </a:rPr>
              <a:t>sebou</a:t>
            </a:r>
            <a:r>
              <a:rPr lang="cs-CZ" dirty="0"/>
              <a:t> vrtěl.            Honza vrtěl hlavou.</a:t>
            </a:r>
          </a:p>
          <a:p>
            <a:pPr marL="0" indent="0">
              <a:buNone/>
            </a:pPr>
            <a:r>
              <a:rPr lang="cs-CZ" dirty="0"/>
              <a:t>Leknutím </a:t>
            </a:r>
            <a:r>
              <a:rPr lang="cs-CZ" dirty="0">
                <a:solidFill>
                  <a:srgbClr val="0070C0"/>
                </a:solidFill>
              </a:rPr>
              <a:t>sebou</a:t>
            </a:r>
            <a:r>
              <a:rPr lang="cs-CZ" dirty="0"/>
              <a:t> trhl.          Leknutím trhl hlavou.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                             Kým, čím?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419872" y="1916832"/>
            <a:ext cx="64807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224974" y="2515755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785542" y="4077072"/>
            <a:ext cx="73309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15686" y="4797152"/>
            <a:ext cx="61857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36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Zájmena on, ona, ono, oni, ony, ona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01292"/>
              </p:ext>
            </p:extLst>
          </p:nvPr>
        </p:nvGraphicFramePr>
        <p:xfrm>
          <a:off x="457200" y="1412776"/>
          <a:ext cx="8229600" cy="496855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30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1416">
                  <a:extLst>
                    <a:ext uri="{9D8B030D-6E8A-4147-A177-3AD203B41FA5}">
                      <a16:colId xmlns:a16="http://schemas.microsoft.com/office/drawing/2014/main" val="1312441806"/>
                    </a:ext>
                  </a:extLst>
                </a:gridCol>
              </a:tblGrid>
              <a:tr h="836403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oni, ony ( než. ), ony, ona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624">
                <a:tc>
                  <a:txBody>
                    <a:bodyPr/>
                    <a:lstStyle/>
                    <a:p>
                      <a:r>
                        <a:rPr lang="cs-CZ" sz="2400" dirty="0"/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oni, ony, ona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624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jeho, ho, jej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jí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jeho, ho, jej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jich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624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jemu,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jemu,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jim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60">
                <a:tc>
                  <a:txBody>
                    <a:bodyPr/>
                    <a:lstStyle/>
                    <a:p>
                      <a:r>
                        <a:rPr lang="cs-CZ" sz="2400" dirty="0"/>
                        <a:t>4.</a:t>
                      </a:r>
                      <a:r>
                        <a:rPr lang="cs-CZ" sz="2400" baseline="0" dirty="0"/>
                        <a:t>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jej,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ho, jeho (živ.)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ho, je, jej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624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603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něm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o ní</a:t>
                      </a:r>
                    </a:p>
                    <a:p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 něm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o nich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633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jím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jím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jimi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39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Skloňování zájmen on, ona, ono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Napíšeme-li k zájmenu předložku, změní se počáteční souhláska </a:t>
            </a:r>
            <a:r>
              <a:rPr lang="cs-CZ" sz="2800" dirty="0">
                <a:solidFill>
                  <a:srgbClr val="FF0000"/>
                </a:solidFill>
              </a:rPr>
              <a:t>j</a:t>
            </a: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na souhlásku </a:t>
            </a:r>
            <a:r>
              <a:rPr lang="cs-CZ" sz="2800" dirty="0">
                <a:solidFill>
                  <a:srgbClr val="FF0000"/>
                </a:solidFill>
              </a:rPr>
              <a:t>ň</a:t>
            </a: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( jemu – k němu)</a:t>
            </a:r>
          </a:p>
          <a:p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Delší tvary používáme po předložce a při důrazu.</a:t>
            </a:r>
          </a:p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Krátké tvary nemohou stát na začátku věty – jsou to příklonky.</a:t>
            </a:r>
          </a:p>
          <a:p>
            <a:r>
              <a:rPr lang="cs-CZ" sz="2800" dirty="0">
                <a:solidFill>
                  <a:schemeClr val="tx1"/>
                </a:solidFill>
              </a:rPr>
              <a:t>Tvar </a:t>
            </a:r>
            <a:r>
              <a:rPr lang="cs-CZ" sz="2800" dirty="0">
                <a:solidFill>
                  <a:srgbClr val="FF0000"/>
                </a:solidFill>
              </a:rPr>
              <a:t>jeho </a:t>
            </a:r>
            <a:r>
              <a:rPr lang="cs-CZ" sz="2800" dirty="0">
                <a:solidFill>
                  <a:schemeClr val="tx1"/>
                </a:solidFill>
              </a:rPr>
              <a:t>používáme pouze pro rod mužský životný.</a:t>
            </a:r>
          </a:p>
          <a:p>
            <a:r>
              <a:rPr lang="cs-CZ" sz="2800" dirty="0">
                <a:solidFill>
                  <a:schemeClr val="tx1"/>
                </a:solidFill>
              </a:rPr>
              <a:t>Tvar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je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( ono) můžeme použít pouze pro střední rod.</a:t>
            </a:r>
          </a:p>
        </p:txBody>
      </p:sp>
    </p:spTree>
    <p:extLst>
      <p:ext uri="{BB962C8B-B14F-4D97-AF65-F5344CB8AC3E}">
        <p14:creationId xmlns:p14="http://schemas.microsoft.com/office/powerpoint/2010/main" val="2350868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dirty="0"/>
              <a:t>Skloňování ukazovacích zájmen týž tentýž </a:t>
            </a:r>
            <a:br>
              <a:rPr lang="cs-CZ" sz="3600" dirty="0"/>
            </a:br>
            <a:r>
              <a:rPr lang="cs-CZ" sz="3600" dirty="0"/>
              <a:t> jednotné číslo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15792"/>
              </p:ext>
            </p:extLst>
          </p:nvPr>
        </p:nvGraphicFramePr>
        <p:xfrm>
          <a:off x="467544" y="1600200"/>
          <a:ext cx="8219256" cy="478112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týž, tentýž </a:t>
                      </a: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táž, tatáž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totéž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téhož </a:t>
                      </a: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téže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téhož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témuž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téže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témuž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7958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téhož (chlapce)</a:t>
                      </a:r>
                    </a:p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týž, tentýž (stroj)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touž, tutéž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totéž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témž, tomtéž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téže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témž, tomtéž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310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týmž, tímtéž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touž, toutéž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týmž, tímtéž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055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dirty="0"/>
              <a:t>Skloňování ukazovacích zájmen týž tentýž </a:t>
            </a:r>
            <a:br>
              <a:rPr lang="cs-CZ" sz="3600" dirty="0"/>
            </a:br>
            <a:r>
              <a:rPr lang="cs-CZ" sz="3600" dirty="0"/>
              <a:t> množné číslo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811034"/>
              </p:ext>
            </p:extLst>
          </p:nvPr>
        </p:nvGraphicFramePr>
        <p:xfrm>
          <a:off x="457200" y="1600200"/>
          <a:ext cx="8229600" cy="485313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114">
                <a:tc>
                  <a:txBody>
                    <a:bodyPr/>
                    <a:lstStyle/>
                    <a:p>
                      <a:r>
                        <a:rPr lang="cs-CZ" sz="24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206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tíž, titíž (chlapci)</a:t>
                      </a:r>
                    </a:p>
                    <a:p>
                      <a:r>
                        <a:rPr lang="cs-CZ" sz="2400" b="0" dirty="0">
                          <a:latin typeface="+mn-lt"/>
                          <a:cs typeface="Arial" pitchFamily="34" charset="0"/>
                        </a:rPr>
                        <a:t>tytéž (stroje)</a:t>
                      </a: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tytéž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táž, tatáž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114">
                <a:tc>
                  <a:txBody>
                    <a:bodyPr/>
                    <a:lstStyle/>
                    <a:p>
                      <a:r>
                        <a:rPr lang="cs-CZ" sz="24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týchž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14">
                <a:tc>
                  <a:txBody>
                    <a:bodyPr/>
                    <a:lstStyle/>
                    <a:p>
                      <a:r>
                        <a:rPr lang="cs-CZ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týmž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45">
                <a:tc>
                  <a:txBody>
                    <a:bodyPr/>
                    <a:lstStyle/>
                    <a:p>
                      <a:r>
                        <a:rPr lang="cs-CZ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tytéž (chlapce, stroje)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tytéž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/>
                        <a:t>táž, tatáž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114">
                <a:tc>
                  <a:txBody>
                    <a:bodyPr/>
                    <a:lstStyle/>
                    <a:p>
                      <a:r>
                        <a:rPr lang="cs-CZ" sz="2400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114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týchž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114">
                <a:tc>
                  <a:txBody>
                    <a:bodyPr/>
                    <a:lstStyle/>
                    <a:p>
                      <a:r>
                        <a:rPr lang="cs-CZ" sz="2400" dirty="0"/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týmiž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013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1089</Words>
  <Application>Microsoft Office PowerPoint</Application>
  <PresentationFormat>Předvádění na obrazovce (4:3)</PresentationFormat>
  <Paragraphs>346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Zájmena</vt:lpstr>
      <vt:lpstr>Druhy zájmen</vt:lpstr>
      <vt:lpstr>Zájmena osobní</vt:lpstr>
      <vt:lpstr>Skloňování zájmen já, ty, se, my, vy</vt:lpstr>
      <vt:lpstr>Sebou – s sebou</vt:lpstr>
      <vt:lpstr>Zájmena on, ona, ono, oni, ony, ona</vt:lpstr>
      <vt:lpstr>Skloňování zájmen on, ona, ono</vt:lpstr>
      <vt:lpstr>Skloňování ukazovacích zájmen týž tentýž   jednotné číslo</vt:lpstr>
      <vt:lpstr>Skloňování ukazovacích zájmen týž tentýž   množné číslo</vt:lpstr>
      <vt:lpstr>  Skloňování zájmen ten a náš jednotné číslo   </vt:lpstr>
      <vt:lpstr> Skloňování zájmen ten a náš množné číslo  </vt:lpstr>
      <vt:lpstr> Skloňování zájmen ten a náš  </vt:lpstr>
      <vt:lpstr> Skloňování zájmen můj (tvůj, svůj) jednotné číslo  </vt:lpstr>
      <vt:lpstr> Skloňování zájmen můj množné číslo  </vt:lpstr>
      <vt:lpstr>  Skloňování vztažného zájmena  jenž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Libuše Gondkovská</dc:creator>
  <cp:lastModifiedBy>Světluše Pospíšilová</cp:lastModifiedBy>
  <cp:revision>47</cp:revision>
  <dcterms:created xsi:type="dcterms:W3CDTF">2011-08-03T06:27:36Z</dcterms:created>
  <dcterms:modified xsi:type="dcterms:W3CDTF">2020-11-07T18:29:00Z</dcterms:modified>
</cp:coreProperties>
</file>